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Raleway"/>
      <p:regular r:id="rId11"/>
      <p:bold r:id="rId12"/>
      <p:italic r:id="rId13"/>
      <p:boldItalic r:id="rId14"/>
    </p:embeddedFont>
    <p:embeddedFont>
      <p:font typeface="La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aleway-regular.fntdata"/><Relationship Id="rId10" Type="http://schemas.openxmlformats.org/officeDocument/2006/relationships/slide" Target="slides/slide5.xml"/><Relationship Id="rId13" Type="http://schemas.openxmlformats.org/officeDocument/2006/relationships/font" Target="fonts/Raleway-italic.fntdata"/><Relationship Id="rId12" Type="http://schemas.openxmlformats.org/officeDocument/2006/relationships/font" Target="fonts/Raleway-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ato-regular.fntdata"/><Relationship Id="rId14" Type="http://schemas.openxmlformats.org/officeDocument/2006/relationships/font" Target="fonts/Raleway-boldItalic.fntdata"/><Relationship Id="rId17" Type="http://schemas.openxmlformats.org/officeDocument/2006/relationships/font" Target="fonts/Lato-italic.fntdata"/><Relationship Id="rId16" Type="http://schemas.openxmlformats.org/officeDocument/2006/relationships/font" Target="fonts/La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La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d29cd01bf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d29cd01bf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cd4d155a5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cd4d155a5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d43636a873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d43636a873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d3788859a1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d3788859a1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8" name="Google Shape;48;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9727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b="1">
                <a:solidFill>
                  <a:schemeClr val="lt1"/>
                </a:solidFill>
                <a:latin typeface="Raleway"/>
                <a:ea typeface="Raleway"/>
                <a:cs typeface="Raleway"/>
                <a:sym typeface="Raleway"/>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46100" y="4684100"/>
            <a:ext cx="4749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20" name="Google Shape;20;p4"/>
          <p:cNvSpPr/>
          <p:nvPr/>
        </p:nvSpPr>
        <p:spPr>
          <a:xfrm>
            <a:off x="0" y="0"/>
            <a:ext cx="9144000" cy="731400"/>
          </a:xfrm>
          <a:prstGeom prst="rect">
            <a:avLst/>
          </a:prstGeom>
          <a:solidFill>
            <a:srgbClr val="30857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B5394"/>
              </a:solidFill>
              <a:highlight>
                <a:srgbClr val="073763"/>
              </a:highlight>
            </a:endParaRPr>
          </a:p>
        </p:txBody>
      </p:sp>
      <p:pic>
        <p:nvPicPr>
          <p:cNvPr id="21" name="Google Shape;21;p4"/>
          <p:cNvPicPr preferRelativeResize="0"/>
          <p:nvPr/>
        </p:nvPicPr>
        <p:blipFill>
          <a:blip r:embed="rId2">
            <a:alphaModFix/>
          </a:blip>
          <a:stretch>
            <a:fillRect/>
          </a:stretch>
        </p:blipFill>
        <p:spPr>
          <a:xfrm>
            <a:off x="8141850" y="69675"/>
            <a:ext cx="593550" cy="59355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4" name="Google Shape;24;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9" name="Google Shape;29;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6" name="Google Shape;36;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0" name="Google Shape;40;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1" name="Google Shape;41;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hyperlink" Target="https://arxiv.org/abs/2006.07869" TargetMode="Externa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3"/>
          <p:cNvSpPr txBox="1"/>
          <p:nvPr>
            <p:ph type="ctrTitle"/>
          </p:nvPr>
        </p:nvSpPr>
        <p:spPr>
          <a:xfrm>
            <a:off x="311708" y="5159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sz="2800">
                <a:latin typeface="Raleway"/>
                <a:ea typeface="Raleway"/>
                <a:cs typeface="Raleway"/>
                <a:sym typeface="Raleway"/>
              </a:rPr>
              <a:t>Comparative Evaluation of Cooperative Multi-Agent Deep Reinforcement Learning Algorithms</a:t>
            </a:r>
            <a:endParaRPr b="1" sz="2800">
              <a:latin typeface="Raleway"/>
              <a:ea typeface="Raleway"/>
              <a:cs typeface="Raleway"/>
              <a:sym typeface="Raleway"/>
            </a:endParaRPr>
          </a:p>
        </p:txBody>
      </p:sp>
      <p:sp>
        <p:nvSpPr>
          <p:cNvPr id="57" name="Google Shape;57;p13"/>
          <p:cNvSpPr txBox="1"/>
          <p:nvPr>
            <p:ph idx="1" type="subTitle"/>
          </p:nvPr>
        </p:nvSpPr>
        <p:spPr>
          <a:xfrm>
            <a:off x="295650" y="2819300"/>
            <a:ext cx="8552700" cy="502500"/>
          </a:xfrm>
          <a:prstGeom prst="rect">
            <a:avLst/>
          </a:prstGeom>
        </p:spPr>
        <p:txBody>
          <a:bodyPr anchorCtr="0" anchor="t" bIns="91425" lIns="91425" spcFirstLastPara="1" rIns="91425" wrap="square" tIns="91425">
            <a:normAutofit/>
          </a:bodyPr>
          <a:lstStyle/>
          <a:p>
            <a:pPr indent="0" lvl="0" marL="0" rtl="0" algn="ctr">
              <a:lnSpc>
                <a:spcPct val="100000"/>
              </a:lnSpc>
              <a:spcBef>
                <a:spcPts val="0"/>
              </a:spcBef>
              <a:spcAft>
                <a:spcPts val="0"/>
              </a:spcAft>
              <a:buClr>
                <a:schemeClr val="dk1"/>
              </a:buClr>
              <a:buSzPts val="1100"/>
              <a:buFont typeface="Arial"/>
              <a:buNone/>
            </a:pPr>
            <a:r>
              <a:rPr lang="en" sz="1600">
                <a:latin typeface="Lato"/>
                <a:ea typeface="Lato"/>
                <a:cs typeface="Lato"/>
                <a:sym typeface="Lato"/>
              </a:rPr>
              <a:t>Georgios Papoudakis, </a:t>
            </a:r>
            <a:r>
              <a:rPr lang="en" sz="1600">
                <a:latin typeface="Lato"/>
                <a:ea typeface="Lato"/>
                <a:cs typeface="Lato"/>
                <a:sym typeface="Lato"/>
              </a:rPr>
              <a:t>Filippos Christianos, Lukas</a:t>
            </a:r>
            <a:r>
              <a:rPr lang="en" sz="1600">
                <a:latin typeface="Lato"/>
                <a:ea typeface="Lato"/>
                <a:cs typeface="Lato"/>
                <a:sym typeface="Lato"/>
              </a:rPr>
              <a:t> Schäfer, Stefano V. Albrecht</a:t>
            </a:r>
            <a:endParaRPr sz="1700"/>
          </a:p>
        </p:txBody>
      </p:sp>
      <p:sp>
        <p:nvSpPr>
          <p:cNvPr id="58" name="Google Shape;58;p13"/>
          <p:cNvSpPr/>
          <p:nvPr/>
        </p:nvSpPr>
        <p:spPr>
          <a:xfrm>
            <a:off x="8026475" y="149775"/>
            <a:ext cx="907800" cy="8331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3"/>
          <p:cNvSpPr txBox="1"/>
          <p:nvPr/>
        </p:nvSpPr>
        <p:spPr>
          <a:xfrm>
            <a:off x="3548675" y="3201050"/>
            <a:ext cx="3787200" cy="1477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rgbClr val="000000"/>
              </a:buClr>
              <a:buSzPts val="935"/>
              <a:buFont typeface="Arial"/>
              <a:buNone/>
            </a:pPr>
            <a:r>
              <a:t/>
            </a:r>
            <a:endParaRPr>
              <a:solidFill>
                <a:srgbClr val="595959"/>
              </a:solidFill>
            </a:endParaRPr>
          </a:p>
          <a:p>
            <a:pPr indent="0" lvl="0" marL="0" rtl="0" algn="l">
              <a:spcBef>
                <a:spcPts val="0"/>
              </a:spcBef>
              <a:spcAft>
                <a:spcPts val="0"/>
              </a:spcAft>
              <a:buClr>
                <a:srgbClr val="000000"/>
              </a:buClr>
              <a:buSzPts val="935"/>
              <a:buFont typeface="Arial"/>
              <a:buNone/>
            </a:pPr>
            <a:r>
              <a:rPr b="1" lang="en">
                <a:solidFill>
                  <a:srgbClr val="308576"/>
                </a:solidFill>
              </a:rPr>
              <a:t>Autonomous Agents Research Group</a:t>
            </a:r>
            <a:endParaRPr b="1">
              <a:solidFill>
                <a:srgbClr val="308576"/>
              </a:solidFill>
            </a:endParaRPr>
          </a:p>
          <a:p>
            <a:pPr indent="0" lvl="0" marL="0" rtl="0" algn="l">
              <a:spcBef>
                <a:spcPts val="0"/>
              </a:spcBef>
              <a:spcAft>
                <a:spcPts val="0"/>
              </a:spcAft>
              <a:buClr>
                <a:srgbClr val="000000"/>
              </a:buClr>
              <a:buSzPts val="935"/>
              <a:buFont typeface="Arial"/>
              <a:buNone/>
            </a:pPr>
            <a:r>
              <a:rPr lang="en">
                <a:solidFill>
                  <a:srgbClr val="595959"/>
                </a:solidFill>
              </a:rPr>
              <a:t>School of Informatics</a:t>
            </a:r>
            <a:endParaRPr>
              <a:solidFill>
                <a:srgbClr val="595959"/>
              </a:solidFill>
            </a:endParaRPr>
          </a:p>
          <a:p>
            <a:pPr indent="0" lvl="0" marL="0" rtl="0" algn="l">
              <a:spcBef>
                <a:spcPts val="0"/>
              </a:spcBef>
              <a:spcAft>
                <a:spcPts val="0"/>
              </a:spcAft>
              <a:buClr>
                <a:srgbClr val="000000"/>
              </a:buClr>
              <a:buSzPts val="935"/>
              <a:buFont typeface="Arial"/>
              <a:buNone/>
            </a:pPr>
            <a:r>
              <a:rPr lang="en">
                <a:solidFill>
                  <a:srgbClr val="595959"/>
                </a:solidFill>
              </a:rPr>
              <a:t>University of Edinburgh</a:t>
            </a:r>
            <a:endParaRPr>
              <a:solidFill>
                <a:srgbClr val="595959"/>
              </a:solidFill>
            </a:endParaRPr>
          </a:p>
          <a:p>
            <a:pPr indent="0" lvl="0" marL="0" rtl="0" algn="l">
              <a:spcBef>
                <a:spcPts val="0"/>
              </a:spcBef>
              <a:spcAft>
                <a:spcPts val="0"/>
              </a:spcAft>
              <a:buClr>
                <a:srgbClr val="000000"/>
              </a:buClr>
              <a:buSzPts val="935"/>
              <a:buFont typeface="Arial"/>
              <a:buNone/>
            </a:pPr>
            <a:r>
              <a:t/>
            </a:r>
            <a:endParaRPr>
              <a:solidFill>
                <a:srgbClr val="595959"/>
              </a:solidFill>
            </a:endParaRPr>
          </a:p>
          <a:p>
            <a:pPr indent="0" lvl="0" marL="0" rtl="0" algn="l">
              <a:spcBef>
                <a:spcPts val="0"/>
              </a:spcBef>
              <a:spcAft>
                <a:spcPts val="0"/>
              </a:spcAft>
              <a:buNone/>
            </a:pPr>
            <a:r>
              <a:t/>
            </a:r>
            <a:endParaRPr/>
          </a:p>
        </p:txBody>
      </p:sp>
      <p:pic>
        <p:nvPicPr>
          <p:cNvPr id="60" name="Google Shape;60;p13"/>
          <p:cNvPicPr preferRelativeResize="0"/>
          <p:nvPr/>
        </p:nvPicPr>
        <p:blipFill>
          <a:blip r:embed="rId3">
            <a:alphaModFix/>
          </a:blip>
          <a:stretch>
            <a:fillRect/>
          </a:stretch>
        </p:blipFill>
        <p:spPr>
          <a:xfrm>
            <a:off x="2753950" y="3476925"/>
            <a:ext cx="709100" cy="7091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nvSpPr>
        <p:spPr>
          <a:xfrm>
            <a:off x="514350" y="1151850"/>
            <a:ext cx="7237200" cy="3829500"/>
          </a:xfrm>
          <a:prstGeom prst="rect">
            <a:avLst/>
          </a:prstGeom>
          <a:noFill/>
          <a:ln>
            <a:noFill/>
          </a:ln>
        </p:spPr>
        <p:txBody>
          <a:bodyPr anchorCtr="0" anchor="t" bIns="91425" lIns="91425" spcFirstLastPara="1" rIns="91425" wrap="square" tIns="91425">
            <a:spAutoFit/>
          </a:bodyPr>
          <a:lstStyle/>
          <a:p>
            <a:pPr indent="-330200" lvl="0" marL="457200" rtl="0" algn="l">
              <a:lnSpc>
                <a:spcPct val="115000"/>
              </a:lnSpc>
              <a:spcBef>
                <a:spcPts val="0"/>
              </a:spcBef>
              <a:spcAft>
                <a:spcPts val="0"/>
              </a:spcAft>
              <a:buClr>
                <a:schemeClr val="dk2"/>
              </a:buClr>
              <a:buSzPts val="1600"/>
              <a:buAutoNum type="arabicPeriod"/>
            </a:pPr>
            <a:r>
              <a:rPr lang="en" sz="1600">
                <a:solidFill>
                  <a:schemeClr val="dk2"/>
                </a:solidFill>
              </a:rPr>
              <a:t>Introduction and Motivation</a:t>
            </a:r>
            <a:br>
              <a:rPr lang="en" sz="1600">
                <a:solidFill>
                  <a:schemeClr val="dk2"/>
                </a:solidFill>
              </a:rPr>
            </a:br>
            <a:endParaRPr sz="1600">
              <a:solidFill>
                <a:schemeClr val="dk2"/>
              </a:solidFill>
            </a:endParaRPr>
          </a:p>
          <a:p>
            <a:pPr indent="-330200" lvl="0" marL="457200" rtl="0" algn="l">
              <a:lnSpc>
                <a:spcPct val="115000"/>
              </a:lnSpc>
              <a:spcBef>
                <a:spcPts val="0"/>
              </a:spcBef>
              <a:spcAft>
                <a:spcPts val="0"/>
              </a:spcAft>
              <a:buClr>
                <a:srgbClr val="D9D9D9"/>
              </a:buClr>
              <a:buSzPts val="1600"/>
              <a:buAutoNum type="arabicPeriod"/>
            </a:pPr>
            <a:r>
              <a:rPr lang="en" sz="1600">
                <a:solidFill>
                  <a:srgbClr val="D9D9D9"/>
                </a:solidFill>
              </a:rPr>
              <a:t>Algorithms</a:t>
            </a:r>
            <a:br>
              <a:rPr lang="en" sz="1600">
                <a:solidFill>
                  <a:srgbClr val="D9D9D9"/>
                </a:solidFill>
              </a:rPr>
            </a:br>
            <a:endParaRPr sz="1600">
              <a:solidFill>
                <a:srgbClr val="D9D9D9"/>
              </a:solidFill>
            </a:endParaRPr>
          </a:p>
          <a:p>
            <a:pPr indent="-330200" lvl="0" marL="457200" rtl="0" algn="l">
              <a:lnSpc>
                <a:spcPct val="115000"/>
              </a:lnSpc>
              <a:spcBef>
                <a:spcPts val="0"/>
              </a:spcBef>
              <a:spcAft>
                <a:spcPts val="0"/>
              </a:spcAft>
              <a:buClr>
                <a:srgbClr val="D9D9D9"/>
              </a:buClr>
              <a:buSzPts val="1600"/>
              <a:buAutoNum type="arabicPeriod"/>
            </a:pPr>
            <a:r>
              <a:rPr lang="en" sz="1600">
                <a:solidFill>
                  <a:srgbClr val="D9D9D9"/>
                </a:solidFill>
              </a:rPr>
              <a:t>Evaluation Environments</a:t>
            </a:r>
            <a:br>
              <a:rPr lang="en" sz="1600">
                <a:solidFill>
                  <a:srgbClr val="D9D9D9"/>
                </a:solidFill>
              </a:rPr>
            </a:br>
            <a:endParaRPr sz="1600">
              <a:solidFill>
                <a:srgbClr val="D9D9D9"/>
              </a:solidFill>
            </a:endParaRPr>
          </a:p>
          <a:p>
            <a:pPr indent="-330200" lvl="0" marL="457200" rtl="0" algn="l">
              <a:lnSpc>
                <a:spcPct val="115000"/>
              </a:lnSpc>
              <a:spcBef>
                <a:spcPts val="0"/>
              </a:spcBef>
              <a:spcAft>
                <a:spcPts val="0"/>
              </a:spcAft>
              <a:buClr>
                <a:srgbClr val="D9D9D9"/>
              </a:buClr>
              <a:buSzPts val="1600"/>
              <a:buAutoNum type="arabicPeriod"/>
            </a:pPr>
            <a:r>
              <a:rPr lang="en" sz="1600">
                <a:solidFill>
                  <a:srgbClr val="D9D9D9"/>
                </a:solidFill>
              </a:rPr>
              <a:t>Evaluation Metrics</a:t>
            </a:r>
            <a:br>
              <a:rPr lang="en" sz="1600">
                <a:solidFill>
                  <a:srgbClr val="D9D9D9"/>
                </a:solidFill>
              </a:rPr>
            </a:br>
            <a:endParaRPr sz="1600">
              <a:solidFill>
                <a:srgbClr val="D9D9D9"/>
              </a:solidFill>
            </a:endParaRPr>
          </a:p>
          <a:p>
            <a:pPr indent="-330200" lvl="0" marL="457200" rtl="0" algn="l">
              <a:lnSpc>
                <a:spcPct val="115000"/>
              </a:lnSpc>
              <a:spcBef>
                <a:spcPts val="0"/>
              </a:spcBef>
              <a:spcAft>
                <a:spcPts val="0"/>
              </a:spcAft>
              <a:buClr>
                <a:srgbClr val="D9D9D9"/>
              </a:buClr>
              <a:buSzPts val="1600"/>
              <a:buAutoNum type="arabicPeriod"/>
            </a:pPr>
            <a:r>
              <a:rPr lang="en" sz="1600">
                <a:solidFill>
                  <a:srgbClr val="D9D9D9"/>
                </a:solidFill>
              </a:rPr>
              <a:t>Results</a:t>
            </a:r>
            <a:br>
              <a:rPr lang="en" sz="1600">
                <a:solidFill>
                  <a:srgbClr val="D9D9D9"/>
                </a:solidFill>
              </a:rPr>
            </a:br>
            <a:endParaRPr sz="1600">
              <a:solidFill>
                <a:srgbClr val="D9D9D9"/>
              </a:solidFill>
            </a:endParaRPr>
          </a:p>
          <a:p>
            <a:pPr indent="-330200" lvl="0" marL="457200" rtl="0" algn="l">
              <a:lnSpc>
                <a:spcPct val="115000"/>
              </a:lnSpc>
              <a:spcBef>
                <a:spcPts val="0"/>
              </a:spcBef>
              <a:spcAft>
                <a:spcPts val="0"/>
              </a:spcAft>
              <a:buClr>
                <a:srgbClr val="D9D9D9"/>
              </a:buClr>
              <a:buSzPts val="1600"/>
              <a:buAutoNum type="arabicPeriod"/>
            </a:pPr>
            <a:r>
              <a:rPr lang="en" sz="1600">
                <a:solidFill>
                  <a:srgbClr val="D9D9D9"/>
                </a:solidFill>
              </a:rPr>
              <a:t>Discussion</a:t>
            </a:r>
            <a:br>
              <a:rPr lang="en" sz="1600">
                <a:solidFill>
                  <a:srgbClr val="D9D9D9"/>
                </a:solidFill>
              </a:rPr>
            </a:br>
            <a:endParaRPr sz="1600">
              <a:solidFill>
                <a:srgbClr val="D9D9D9"/>
              </a:solidFill>
            </a:endParaRPr>
          </a:p>
          <a:p>
            <a:pPr indent="-330200" lvl="0" marL="457200" rtl="0" algn="l">
              <a:lnSpc>
                <a:spcPct val="115000"/>
              </a:lnSpc>
              <a:spcBef>
                <a:spcPts val="0"/>
              </a:spcBef>
              <a:spcAft>
                <a:spcPts val="0"/>
              </a:spcAft>
              <a:buClr>
                <a:srgbClr val="D9D9D9"/>
              </a:buClr>
              <a:buSzPts val="1600"/>
              <a:buAutoNum type="arabicPeriod"/>
            </a:pPr>
            <a:r>
              <a:rPr lang="en" sz="1600">
                <a:solidFill>
                  <a:srgbClr val="D9D9D9"/>
                </a:solidFill>
              </a:rPr>
              <a:t>Conclusion</a:t>
            </a:r>
            <a:endParaRPr sz="1600">
              <a:solidFill>
                <a:schemeClr val="dk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972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latin typeface="Raleway"/>
                <a:ea typeface="Raleway"/>
                <a:cs typeface="Raleway"/>
                <a:sym typeface="Raleway"/>
              </a:rPr>
              <a:t>Introduction and Motivation </a:t>
            </a:r>
            <a:endParaRPr b="1">
              <a:latin typeface="Raleway"/>
              <a:ea typeface="Raleway"/>
              <a:cs typeface="Raleway"/>
              <a:sym typeface="Raleway"/>
            </a:endParaRPr>
          </a:p>
        </p:txBody>
      </p:sp>
      <p:sp>
        <p:nvSpPr>
          <p:cNvPr id="71" name="Google Shape;71;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457200" rtl="0" algn="l">
              <a:lnSpc>
                <a:spcPct val="200000"/>
              </a:lnSpc>
              <a:spcBef>
                <a:spcPts val="0"/>
              </a:spcBef>
              <a:spcAft>
                <a:spcPts val="0"/>
              </a:spcAft>
              <a:buNone/>
            </a:pPr>
            <a:r>
              <a:t/>
            </a:r>
            <a:endParaRPr/>
          </a:p>
          <a:p>
            <a:pPr indent="-342900" lvl="0" marL="457200" rtl="0" algn="l">
              <a:lnSpc>
                <a:spcPct val="200000"/>
              </a:lnSpc>
              <a:spcBef>
                <a:spcPts val="1200"/>
              </a:spcBef>
              <a:spcAft>
                <a:spcPts val="0"/>
              </a:spcAft>
              <a:buSzPts val="1800"/>
              <a:buChar char="●"/>
            </a:pPr>
            <a:r>
              <a:rPr lang="en"/>
              <a:t>Lack of commonly used benchmarking environments</a:t>
            </a:r>
            <a:endParaRPr/>
          </a:p>
          <a:p>
            <a:pPr indent="-342900" lvl="0" marL="457200" rtl="0" algn="l">
              <a:lnSpc>
                <a:spcPct val="200000"/>
              </a:lnSpc>
              <a:spcBef>
                <a:spcPts val="0"/>
              </a:spcBef>
              <a:spcAft>
                <a:spcPts val="0"/>
              </a:spcAft>
              <a:buSzPts val="1800"/>
              <a:buChar char="●"/>
            </a:pPr>
            <a:r>
              <a:rPr lang="en"/>
              <a:t>Lack of consistent algorithm implementations</a:t>
            </a:r>
            <a:endParaRPr/>
          </a:p>
          <a:p>
            <a:pPr indent="0" lvl="0" marL="457200" rtl="0" algn="l">
              <a:lnSpc>
                <a:spcPct val="200000"/>
              </a:lnSpc>
              <a:spcBef>
                <a:spcPts val="1200"/>
              </a:spcBef>
              <a:spcAft>
                <a:spcPts val="1200"/>
              </a:spcAft>
              <a:buNone/>
            </a:pPr>
            <a:r>
              <a:t/>
            </a:r>
            <a:endParaRPr/>
          </a:p>
        </p:txBody>
      </p:sp>
      <p:sp>
        <p:nvSpPr>
          <p:cNvPr id="72" name="Google Shape;72;p15"/>
          <p:cNvSpPr txBox="1"/>
          <p:nvPr>
            <p:ph idx="12" type="sldNum"/>
          </p:nvPr>
        </p:nvSpPr>
        <p:spPr>
          <a:xfrm>
            <a:off x="46100" y="4684100"/>
            <a:ext cx="4749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nvSpPr>
        <p:spPr>
          <a:xfrm>
            <a:off x="2311500" y="2571750"/>
            <a:ext cx="4679400" cy="16932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i="1" lang="en">
                <a:solidFill>
                  <a:schemeClr val="dk2"/>
                </a:solidFill>
              </a:rPr>
              <a:t>Contributions</a:t>
            </a:r>
            <a:r>
              <a:rPr lang="en">
                <a:solidFill>
                  <a:schemeClr val="dk2"/>
                </a:solidFill>
              </a:rPr>
              <a:t>:</a:t>
            </a:r>
            <a:endParaRPr>
              <a:solidFill>
                <a:schemeClr val="dk2"/>
              </a:solidFill>
            </a:endParaRPr>
          </a:p>
          <a:p>
            <a:pPr indent="0" lvl="0" marL="0" rtl="0" algn="just">
              <a:spcBef>
                <a:spcPts val="0"/>
              </a:spcBef>
              <a:spcAft>
                <a:spcPts val="0"/>
              </a:spcAft>
              <a:buNone/>
            </a:pPr>
            <a:r>
              <a:rPr lang="en">
                <a:solidFill>
                  <a:schemeClr val="dk2"/>
                </a:solidFill>
              </a:rPr>
              <a:t> </a:t>
            </a:r>
            <a:endParaRPr>
              <a:solidFill>
                <a:schemeClr val="dk2"/>
              </a:solidFill>
            </a:endParaRPr>
          </a:p>
          <a:p>
            <a:pPr indent="-317500" lvl="0" marL="457200" rtl="0" algn="just">
              <a:spcBef>
                <a:spcPts val="0"/>
              </a:spcBef>
              <a:spcAft>
                <a:spcPts val="0"/>
              </a:spcAft>
              <a:buClr>
                <a:schemeClr val="dk2"/>
              </a:buClr>
              <a:buSzPts val="1400"/>
              <a:buAutoNum type="arabicPeriod"/>
            </a:pPr>
            <a:r>
              <a:rPr lang="en">
                <a:solidFill>
                  <a:schemeClr val="dk2"/>
                </a:solidFill>
              </a:rPr>
              <a:t>We evaluate and </a:t>
            </a:r>
            <a:r>
              <a:rPr lang="en">
                <a:solidFill>
                  <a:schemeClr val="dk2"/>
                </a:solidFill>
              </a:rPr>
              <a:t>compare</a:t>
            </a:r>
            <a:r>
              <a:rPr lang="en">
                <a:solidFill>
                  <a:schemeClr val="dk2"/>
                </a:solidFill>
              </a:rPr>
              <a:t> seven MARL algorithms in 23 tasks using several evaluation metrics</a:t>
            </a:r>
            <a:endParaRPr>
              <a:solidFill>
                <a:schemeClr val="dk2"/>
              </a:solidFill>
            </a:endParaRPr>
          </a:p>
          <a:p>
            <a:pPr indent="0" lvl="0" marL="457200" rtl="0" algn="just">
              <a:spcBef>
                <a:spcPts val="0"/>
              </a:spcBef>
              <a:spcAft>
                <a:spcPts val="0"/>
              </a:spcAft>
              <a:buNone/>
            </a:pPr>
            <a:r>
              <a:t/>
            </a:r>
            <a:endParaRPr>
              <a:solidFill>
                <a:schemeClr val="dk2"/>
              </a:solidFill>
            </a:endParaRPr>
          </a:p>
          <a:p>
            <a:pPr indent="-317500" lvl="0" marL="457200" rtl="0" algn="just">
              <a:spcBef>
                <a:spcPts val="0"/>
              </a:spcBef>
              <a:spcAft>
                <a:spcPts val="0"/>
              </a:spcAft>
              <a:buClr>
                <a:schemeClr val="dk2"/>
              </a:buClr>
              <a:buSzPts val="1400"/>
              <a:buAutoNum type="arabicPeriod"/>
            </a:pPr>
            <a:r>
              <a:rPr lang="en">
                <a:solidFill>
                  <a:schemeClr val="dk2"/>
                </a:solidFill>
              </a:rPr>
              <a:t>We discuss and analyse the main benefits and limitations of the evaluated algorithms</a:t>
            </a:r>
            <a:endParaRPr>
              <a:solidFill>
                <a:schemeClr val="dk2"/>
              </a:solidFill>
            </a:endParaRPr>
          </a:p>
        </p:txBody>
      </p:sp>
      <p:sp>
        <p:nvSpPr>
          <p:cNvPr id="78" name="Google Shape;78;p16"/>
          <p:cNvSpPr txBox="1"/>
          <p:nvPr/>
        </p:nvSpPr>
        <p:spPr>
          <a:xfrm>
            <a:off x="2311500" y="976525"/>
            <a:ext cx="4521000" cy="1400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700">
                <a:latin typeface="Raleway"/>
                <a:ea typeface="Raleway"/>
                <a:cs typeface="Raleway"/>
                <a:sym typeface="Raleway"/>
              </a:rPr>
              <a:t>Comparative Evaluation of Cooperative Multi-Agent Deep Reinforcement Learning Algorithms</a:t>
            </a:r>
            <a:endParaRPr b="1" sz="1700">
              <a:latin typeface="Raleway"/>
              <a:ea typeface="Raleway"/>
              <a:cs typeface="Raleway"/>
              <a:sym typeface="Raleway"/>
            </a:endParaRPr>
          </a:p>
          <a:p>
            <a:pPr indent="0" lvl="0" marL="0" rtl="0" algn="ctr">
              <a:spcBef>
                <a:spcPts val="0"/>
              </a:spcBef>
              <a:spcAft>
                <a:spcPts val="0"/>
              </a:spcAft>
              <a:buNone/>
            </a:pPr>
            <a:r>
              <a:t/>
            </a:r>
            <a:endParaRPr/>
          </a:p>
          <a:p>
            <a:pPr indent="0" lvl="0" marL="0" rtl="0" algn="ctr">
              <a:spcBef>
                <a:spcPts val="0"/>
              </a:spcBef>
              <a:spcAft>
                <a:spcPts val="0"/>
              </a:spcAft>
              <a:buNone/>
            </a:pPr>
            <a:r>
              <a:rPr lang="en">
                <a:solidFill>
                  <a:schemeClr val="dk1"/>
                </a:solidFill>
                <a:uFill>
                  <a:noFill/>
                </a:uFill>
                <a:hlinkClick r:id="rId3">
                  <a:extLst>
                    <a:ext uri="{A12FA001-AC4F-418D-AE19-62706E023703}">
                      <ahyp:hlinkClr val="tx"/>
                    </a:ext>
                  </a:extLst>
                </a:hlinkClick>
              </a:rPr>
              <a:t>https://arxiv.org/abs/2006.07869</a:t>
            </a:r>
            <a:endParaRPr sz="1700">
              <a:solidFill>
                <a:schemeClr val="dk1"/>
              </a:solidFill>
            </a:endParaRPr>
          </a:p>
        </p:txBody>
      </p:sp>
      <p:sp>
        <p:nvSpPr>
          <p:cNvPr id="79" name="Google Shape;79;p16"/>
          <p:cNvSpPr txBox="1"/>
          <p:nvPr/>
        </p:nvSpPr>
        <p:spPr>
          <a:xfrm>
            <a:off x="1310300" y="2087350"/>
            <a:ext cx="1614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FFFFFF"/>
                </a:solidFill>
              </a:rPr>
              <a:t>Contributions:</a:t>
            </a:r>
            <a:endParaRPr>
              <a:solidFill>
                <a:srgbClr val="FFFFFF"/>
              </a:solidFill>
            </a:endParaRPr>
          </a:p>
        </p:txBody>
      </p:sp>
      <p:pic>
        <p:nvPicPr>
          <p:cNvPr id="80" name="Google Shape;80;p16"/>
          <p:cNvPicPr preferRelativeResize="0"/>
          <p:nvPr/>
        </p:nvPicPr>
        <p:blipFill>
          <a:blip r:embed="rId4">
            <a:alphaModFix/>
          </a:blip>
          <a:stretch>
            <a:fillRect/>
          </a:stretch>
        </p:blipFill>
        <p:spPr>
          <a:xfrm>
            <a:off x="311700" y="131050"/>
            <a:ext cx="3381844" cy="522725"/>
          </a:xfrm>
          <a:prstGeom prst="rect">
            <a:avLst/>
          </a:prstGeom>
          <a:noFill/>
          <a:ln>
            <a:noFill/>
          </a:ln>
        </p:spPr>
      </p:pic>
      <p:sp>
        <p:nvSpPr>
          <p:cNvPr id="81" name="Google Shape;81;p16"/>
          <p:cNvSpPr/>
          <p:nvPr/>
        </p:nvSpPr>
        <p:spPr>
          <a:xfrm>
            <a:off x="8026475" y="149775"/>
            <a:ext cx="907800" cy="8331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nvSpPr>
        <p:spPr>
          <a:xfrm>
            <a:off x="767900" y="1101125"/>
            <a:ext cx="8004900" cy="40020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n" sz="800">
                <a:solidFill>
                  <a:schemeClr val="dk2"/>
                </a:solidFill>
              </a:rPr>
              <a:t>[1] Stephanie CY Chan, Sam Fishman, John Canny, Anoop Korattikara, and Sergio Guadarrama. 2020. Measuring the Reliability of Reinforcement Learning Algorithms. International Conference on Learning Representations (2020).</a:t>
            </a:r>
            <a:endParaRPr sz="800">
              <a:solidFill>
                <a:schemeClr val="dk2"/>
              </a:solidFill>
            </a:endParaRPr>
          </a:p>
          <a:p>
            <a:pPr indent="0" lvl="0" marL="0" rtl="0" algn="just">
              <a:spcBef>
                <a:spcPts val="0"/>
              </a:spcBef>
              <a:spcAft>
                <a:spcPts val="0"/>
              </a:spcAft>
              <a:buNone/>
            </a:pPr>
            <a:r>
              <a:t/>
            </a:r>
            <a:endParaRPr sz="800">
              <a:solidFill>
                <a:schemeClr val="dk2"/>
              </a:solidFill>
            </a:endParaRPr>
          </a:p>
          <a:p>
            <a:pPr indent="0" lvl="0" marL="0" rtl="0" algn="just">
              <a:spcBef>
                <a:spcPts val="0"/>
              </a:spcBef>
              <a:spcAft>
                <a:spcPts val="0"/>
              </a:spcAft>
              <a:buNone/>
            </a:pPr>
            <a:r>
              <a:rPr lang="en" sz="800">
                <a:solidFill>
                  <a:schemeClr val="dk2"/>
                </a:solidFill>
                <a:highlight>
                  <a:srgbClr val="FFFFFF"/>
                </a:highlight>
              </a:rPr>
              <a:t>[2] Filippos </a:t>
            </a:r>
            <a:r>
              <a:rPr lang="en" sz="800">
                <a:solidFill>
                  <a:schemeClr val="dk2"/>
                </a:solidFill>
                <a:highlight>
                  <a:srgbClr val="FFFFFF"/>
                </a:highlight>
              </a:rPr>
              <a:t>Christianos</a:t>
            </a:r>
            <a:r>
              <a:rPr lang="en" sz="800">
                <a:solidFill>
                  <a:schemeClr val="dk2"/>
                </a:solidFill>
                <a:highlight>
                  <a:srgbClr val="FFFFFF"/>
                </a:highlight>
              </a:rPr>
              <a:t>, Georgios Papoudakis, Arrasy Rahman, and Stefano V. Albrecht. "Scaling Multi-Agent Reinforcement Learning with Selective Parameter Sharing." ALA  Workshop (2021).</a:t>
            </a:r>
            <a:endParaRPr sz="800">
              <a:solidFill>
                <a:schemeClr val="dk2"/>
              </a:solidFill>
            </a:endParaRPr>
          </a:p>
          <a:p>
            <a:pPr indent="0" lvl="0" marL="0" rtl="0" algn="just">
              <a:spcBef>
                <a:spcPts val="0"/>
              </a:spcBef>
              <a:spcAft>
                <a:spcPts val="0"/>
              </a:spcAft>
              <a:buNone/>
            </a:pPr>
            <a:r>
              <a:t/>
            </a:r>
            <a:endParaRPr sz="800">
              <a:solidFill>
                <a:schemeClr val="dk2"/>
              </a:solidFill>
            </a:endParaRPr>
          </a:p>
          <a:p>
            <a:pPr indent="0" lvl="0" marL="0" rtl="0" algn="just">
              <a:spcBef>
                <a:spcPts val="0"/>
              </a:spcBef>
              <a:spcAft>
                <a:spcPts val="0"/>
              </a:spcAft>
              <a:buNone/>
            </a:pPr>
            <a:r>
              <a:rPr lang="en" sz="800">
                <a:solidFill>
                  <a:schemeClr val="dk2"/>
                </a:solidFill>
              </a:rPr>
              <a:t>[3] Caroline Claus and Craig Boutilier. 1998. The dynamics of reinforcement learning in cooperative multiagent systems. AAAI Conference on Artificial Intelligence (1998).</a:t>
            </a:r>
            <a:endParaRPr sz="800">
              <a:solidFill>
                <a:schemeClr val="dk2"/>
              </a:solidFill>
            </a:endParaRPr>
          </a:p>
          <a:p>
            <a:pPr indent="0" lvl="0" marL="0" rtl="0" algn="just">
              <a:spcBef>
                <a:spcPts val="0"/>
              </a:spcBef>
              <a:spcAft>
                <a:spcPts val="0"/>
              </a:spcAft>
              <a:buNone/>
            </a:pPr>
            <a:r>
              <a:t/>
            </a:r>
            <a:endParaRPr sz="800">
              <a:solidFill>
                <a:schemeClr val="dk2"/>
              </a:solidFill>
            </a:endParaRPr>
          </a:p>
          <a:p>
            <a:pPr indent="0" lvl="0" marL="0" rtl="0" algn="just">
              <a:spcBef>
                <a:spcPts val="0"/>
              </a:spcBef>
              <a:spcAft>
                <a:spcPts val="0"/>
              </a:spcAft>
              <a:buNone/>
            </a:pPr>
            <a:r>
              <a:rPr lang="en" sz="800">
                <a:solidFill>
                  <a:schemeClr val="dk2"/>
                </a:solidFill>
              </a:rPr>
              <a:t>[4] Prafulla Dhariwal, Christopher Hesse, Oleg Klimov, Alex Nichol, Matthias Plappert, Alec Radford, John Schulman, Szymon Sidor, Yuhuai Wu, and Peter Zhokhov. 2017. OpenAI Baselines. https://github.com/openai/baselines.</a:t>
            </a:r>
            <a:endParaRPr sz="800">
              <a:solidFill>
                <a:schemeClr val="dk2"/>
              </a:solidFill>
            </a:endParaRPr>
          </a:p>
          <a:p>
            <a:pPr indent="0" lvl="0" marL="0" rtl="0" algn="just">
              <a:spcBef>
                <a:spcPts val="0"/>
              </a:spcBef>
              <a:spcAft>
                <a:spcPts val="0"/>
              </a:spcAft>
              <a:buNone/>
            </a:pPr>
            <a:r>
              <a:t/>
            </a:r>
            <a:endParaRPr sz="800">
              <a:solidFill>
                <a:schemeClr val="dk2"/>
              </a:solidFill>
            </a:endParaRPr>
          </a:p>
          <a:p>
            <a:pPr indent="0" lvl="0" marL="0" rtl="0" algn="just">
              <a:spcBef>
                <a:spcPts val="0"/>
              </a:spcBef>
              <a:spcAft>
                <a:spcPts val="0"/>
              </a:spcAft>
              <a:buNone/>
            </a:pPr>
            <a:r>
              <a:rPr lang="en" sz="800">
                <a:solidFill>
                  <a:schemeClr val="dk2"/>
                </a:solidFill>
              </a:rPr>
              <a:t>[5] Jakob N Foerster, Gregory Farquhar, Triantafyllos Afouras, Nantas Nardelli, and Shimon Whiteson. 2018. Counterfactual multi-agent policy gradients. AAAI Conference on Artificial Intelligence (2018).</a:t>
            </a:r>
            <a:endParaRPr sz="800">
              <a:solidFill>
                <a:schemeClr val="dk2"/>
              </a:solidFill>
            </a:endParaRPr>
          </a:p>
          <a:p>
            <a:pPr indent="0" lvl="0" marL="0" rtl="0" algn="just">
              <a:spcBef>
                <a:spcPts val="0"/>
              </a:spcBef>
              <a:spcAft>
                <a:spcPts val="0"/>
              </a:spcAft>
              <a:buNone/>
            </a:pPr>
            <a:r>
              <a:t/>
            </a:r>
            <a:endParaRPr sz="800">
              <a:solidFill>
                <a:schemeClr val="dk2"/>
              </a:solidFill>
            </a:endParaRPr>
          </a:p>
          <a:p>
            <a:pPr indent="0" lvl="0" marL="0" rtl="0" algn="just">
              <a:spcBef>
                <a:spcPts val="0"/>
              </a:spcBef>
              <a:spcAft>
                <a:spcPts val="0"/>
              </a:spcAft>
              <a:buNone/>
            </a:pPr>
            <a:r>
              <a:rPr lang="en" sz="800">
                <a:solidFill>
                  <a:schemeClr val="dk2"/>
                </a:solidFill>
              </a:rPr>
              <a:t>[6] Volodymyr Mnih, Adria Puigdomenech Badia, Mehdi Mirza, Alex Graves, Timothy Lillicrap, Tim Harley, David Silver, and Koray Kavukcuoglu. 2016. Asynchronous methods for deep reinforcement learning. International Conference on Machine Learning (2016).</a:t>
            </a:r>
            <a:endParaRPr sz="800">
              <a:solidFill>
                <a:schemeClr val="dk2"/>
              </a:solidFill>
            </a:endParaRPr>
          </a:p>
          <a:p>
            <a:pPr indent="0" lvl="0" marL="0" rtl="0" algn="just">
              <a:spcBef>
                <a:spcPts val="0"/>
              </a:spcBef>
              <a:spcAft>
                <a:spcPts val="0"/>
              </a:spcAft>
              <a:buNone/>
            </a:pPr>
            <a:r>
              <a:t/>
            </a:r>
            <a:endParaRPr sz="800">
              <a:solidFill>
                <a:schemeClr val="dk2"/>
              </a:solidFill>
            </a:endParaRPr>
          </a:p>
          <a:p>
            <a:pPr indent="0" lvl="0" marL="0" rtl="0" algn="just">
              <a:spcBef>
                <a:spcPts val="0"/>
              </a:spcBef>
              <a:spcAft>
                <a:spcPts val="0"/>
              </a:spcAft>
              <a:buNone/>
            </a:pPr>
            <a:r>
              <a:rPr lang="en" sz="800">
                <a:solidFill>
                  <a:schemeClr val="dk2"/>
                </a:solidFill>
              </a:rPr>
              <a:t>[7] Ryan Lowe, Yi Wu, Aviv Tamar, Jean Harb, OpenAI Pieter Abbeel, and Igor Mordatch. 2017. Multi-agent actor-critic for mixed cooperative-competitive</a:t>
            </a:r>
            <a:endParaRPr sz="800">
              <a:solidFill>
                <a:schemeClr val="dk2"/>
              </a:solidFill>
            </a:endParaRPr>
          </a:p>
          <a:p>
            <a:pPr indent="0" lvl="0" marL="0" rtl="0" algn="just">
              <a:spcBef>
                <a:spcPts val="0"/>
              </a:spcBef>
              <a:spcAft>
                <a:spcPts val="0"/>
              </a:spcAft>
              <a:buNone/>
            </a:pPr>
            <a:r>
              <a:rPr lang="en" sz="800">
                <a:solidFill>
                  <a:schemeClr val="dk2"/>
                </a:solidFill>
              </a:rPr>
              <a:t>environments. Neural Information Processing Systems (2017).</a:t>
            </a:r>
            <a:endParaRPr sz="800">
              <a:solidFill>
                <a:schemeClr val="dk2"/>
              </a:solidFill>
            </a:endParaRPr>
          </a:p>
          <a:p>
            <a:pPr indent="0" lvl="0" marL="0" rtl="0" algn="just">
              <a:spcBef>
                <a:spcPts val="0"/>
              </a:spcBef>
              <a:spcAft>
                <a:spcPts val="0"/>
              </a:spcAft>
              <a:buNone/>
            </a:pPr>
            <a:r>
              <a:t/>
            </a:r>
            <a:endParaRPr sz="800">
              <a:solidFill>
                <a:schemeClr val="dk2"/>
              </a:solidFill>
            </a:endParaRPr>
          </a:p>
          <a:p>
            <a:pPr indent="0" lvl="0" marL="0" rtl="0" algn="just">
              <a:spcBef>
                <a:spcPts val="0"/>
              </a:spcBef>
              <a:spcAft>
                <a:spcPts val="0"/>
              </a:spcAft>
              <a:buNone/>
            </a:pPr>
            <a:r>
              <a:rPr lang="en" sz="800">
                <a:solidFill>
                  <a:schemeClr val="dk2"/>
                </a:solidFill>
              </a:rPr>
              <a:t>[8] Tabish Rashid, Mikayel Samvelyan, Christian Schroeder De Witt, Gregory Farquhar, Jakob Foerster, and Shimon Whiteson. 2018. QMIX: monotonic value function factorisation for deep multi-agent reinforcement learning. International Conference on Machine Learning (2018).</a:t>
            </a:r>
            <a:endParaRPr sz="800">
              <a:solidFill>
                <a:schemeClr val="dk2"/>
              </a:solidFill>
            </a:endParaRPr>
          </a:p>
          <a:p>
            <a:pPr indent="0" lvl="0" marL="0" rtl="0" algn="just">
              <a:spcBef>
                <a:spcPts val="0"/>
              </a:spcBef>
              <a:spcAft>
                <a:spcPts val="0"/>
              </a:spcAft>
              <a:buNone/>
            </a:pPr>
            <a:r>
              <a:t/>
            </a:r>
            <a:endParaRPr sz="800">
              <a:solidFill>
                <a:schemeClr val="dk2"/>
              </a:solidFill>
            </a:endParaRPr>
          </a:p>
          <a:p>
            <a:pPr indent="0" lvl="0" marL="0" rtl="0" algn="just">
              <a:spcBef>
                <a:spcPts val="0"/>
              </a:spcBef>
              <a:spcAft>
                <a:spcPts val="0"/>
              </a:spcAft>
              <a:buNone/>
            </a:pPr>
            <a:r>
              <a:rPr lang="en" sz="800">
                <a:solidFill>
                  <a:schemeClr val="dk2"/>
                </a:solidFill>
              </a:rPr>
              <a:t>[9] Mikayel Samvelyan, Tabish Rashid, Christian Schroeder de Witt, Gregory Farquhar, Nantas Nardelli, Tim GJ Rudner, Chia-Man Hung, Philip HS Torr, Jakob Foerster, and Shimon Whiteson. 2019. The StarCraft multi-agent challenge. (2019).</a:t>
            </a:r>
            <a:endParaRPr sz="800">
              <a:solidFill>
                <a:schemeClr val="dk2"/>
              </a:solidFill>
            </a:endParaRPr>
          </a:p>
          <a:p>
            <a:pPr indent="0" lvl="0" marL="0" rtl="0" algn="just">
              <a:spcBef>
                <a:spcPts val="0"/>
              </a:spcBef>
              <a:spcAft>
                <a:spcPts val="0"/>
              </a:spcAft>
              <a:buNone/>
            </a:pPr>
            <a:r>
              <a:t/>
            </a:r>
            <a:endParaRPr sz="800">
              <a:solidFill>
                <a:schemeClr val="dk2"/>
              </a:solidFill>
            </a:endParaRPr>
          </a:p>
          <a:p>
            <a:pPr indent="0" lvl="0" marL="0" rtl="0" algn="just">
              <a:spcBef>
                <a:spcPts val="0"/>
              </a:spcBef>
              <a:spcAft>
                <a:spcPts val="0"/>
              </a:spcAft>
              <a:buNone/>
            </a:pPr>
            <a:r>
              <a:rPr lang="en" sz="800">
                <a:solidFill>
                  <a:schemeClr val="dk2"/>
                </a:solidFill>
              </a:rPr>
              <a:t>[10] Peter Sunehag, Guy Lever, Audrunas Gruslys, Wojciech Marian Czarnecki, Vinicius Zambaldi, Max Jaderberg, Marc Lanctot, Nicolas Sonnerat, Joel Z Leibo, Karl Tuyls, et al. 2018. Value-Decomposition networks for cooperative multi-agent learning. International Conference on Autonomous Agents and Multi-Agent Systems (2018).</a:t>
            </a:r>
            <a:endParaRPr sz="800">
              <a:solidFill>
                <a:schemeClr val="dk2"/>
              </a:solidFill>
            </a:endParaRPr>
          </a:p>
          <a:p>
            <a:pPr indent="0" lvl="0" marL="0" rtl="0" algn="just">
              <a:spcBef>
                <a:spcPts val="0"/>
              </a:spcBef>
              <a:spcAft>
                <a:spcPts val="0"/>
              </a:spcAft>
              <a:buNone/>
            </a:pPr>
            <a:r>
              <a:t/>
            </a:r>
            <a:endParaRPr sz="800">
              <a:solidFill>
                <a:schemeClr val="dk2"/>
              </a:solidFill>
            </a:endParaRPr>
          </a:p>
          <a:p>
            <a:pPr indent="0" lvl="0" marL="0" rtl="0" algn="just">
              <a:spcBef>
                <a:spcPts val="0"/>
              </a:spcBef>
              <a:spcAft>
                <a:spcPts val="0"/>
              </a:spcAft>
              <a:buClr>
                <a:schemeClr val="dk1"/>
              </a:buClr>
              <a:buSzPts val="1100"/>
              <a:buFont typeface="Arial"/>
              <a:buNone/>
            </a:pPr>
            <a:r>
              <a:rPr lang="en" sz="800">
                <a:solidFill>
                  <a:schemeClr val="dk2"/>
                </a:solidFill>
              </a:rPr>
              <a:t>[11] Ming Tan. Multi-agent reinforcement learning: Independent vs. cooperative agents. International Conference on Machine Learning (1993).</a:t>
            </a:r>
            <a:endParaRPr sz="800">
              <a:solidFill>
                <a:schemeClr val="dk2"/>
              </a:solidFill>
            </a:endParaRPr>
          </a:p>
          <a:p>
            <a:pPr indent="0" lvl="0" marL="0" rtl="0" algn="just">
              <a:spcBef>
                <a:spcPts val="0"/>
              </a:spcBef>
              <a:spcAft>
                <a:spcPts val="0"/>
              </a:spcAft>
              <a:buNone/>
            </a:pPr>
            <a:r>
              <a:t/>
            </a:r>
            <a:endParaRPr sz="800">
              <a:solidFill>
                <a:schemeClr val="dk2"/>
              </a:solidFill>
            </a:endParaRPr>
          </a:p>
        </p:txBody>
      </p:sp>
      <p:sp>
        <p:nvSpPr>
          <p:cNvPr id="87" name="Google Shape;87;p17"/>
          <p:cNvSpPr txBox="1"/>
          <p:nvPr/>
        </p:nvSpPr>
        <p:spPr>
          <a:xfrm>
            <a:off x="767900" y="623400"/>
            <a:ext cx="60645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700">
                <a:latin typeface="Raleway"/>
                <a:ea typeface="Raleway"/>
                <a:cs typeface="Raleway"/>
                <a:sym typeface="Raleway"/>
              </a:rPr>
              <a:t>References</a:t>
            </a:r>
            <a:endParaRPr sz="1700">
              <a:solidFill>
                <a:schemeClr val="dk1"/>
              </a:solidFill>
            </a:endParaRPr>
          </a:p>
        </p:txBody>
      </p:sp>
      <p:pic>
        <p:nvPicPr>
          <p:cNvPr id="88" name="Google Shape;88;p17"/>
          <p:cNvPicPr preferRelativeResize="0"/>
          <p:nvPr/>
        </p:nvPicPr>
        <p:blipFill>
          <a:blip r:embed="rId3">
            <a:alphaModFix/>
          </a:blip>
          <a:stretch>
            <a:fillRect/>
          </a:stretch>
        </p:blipFill>
        <p:spPr>
          <a:xfrm>
            <a:off x="311700" y="131050"/>
            <a:ext cx="3381844" cy="522725"/>
          </a:xfrm>
          <a:prstGeom prst="rect">
            <a:avLst/>
          </a:prstGeom>
          <a:noFill/>
          <a:ln>
            <a:noFill/>
          </a:ln>
        </p:spPr>
      </p:pic>
      <p:sp>
        <p:nvSpPr>
          <p:cNvPr id="89" name="Google Shape;89;p17"/>
          <p:cNvSpPr/>
          <p:nvPr/>
        </p:nvSpPr>
        <p:spPr>
          <a:xfrm>
            <a:off x="8026475" y="149775"/>
            <a:ext cx="907800" cy="8331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