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embeddedFontLst>
    <p:embeddedFont>
      <p:font typeface="Lato" panose="020F0502020204030203" pitchFamily="34" charset="0"/>
      <p:regular r:id="rId8"/>
    </p:embeddedFont>
    <p:embeddedFont>
      <p:font typeface="Raleway" pitchFamily="2" charset="77"/>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60" d="100"/>
          <a:sy n="160" d="100"/>
        </p:scale>
        <p:origin x="78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d29cd01bf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d29cd01b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cd4d155a5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cd4d155a5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d43636a873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d43636a87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d3788859a1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d3788859a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9727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a:solidFill>
                  <a:schemeClr val="lt1"/>
                </a:solidFill>
                <a:latin typeface="Raleway"/>
                <a:ea typeface="Raleway"/>
                <a:cs typeface="Raleway"/>
                <a:sym typeface="Raleway"/>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46100" y="4684100"/>
            <a:ext cx="4749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 name="Google Shape;20;p4"/>
          <p:cNvSpPr/>
          <p:nvPr/>
        </p:nvSpPr>
        <p:spPr>
          <a:xfrm>
            <a:off x="0" y="0"/>
            <a:ext cx="9144000" cy="731400"/>
          </a:xfrm>
          <a:prstGeom prst="rect">
            <a:avLst/>
          </a:prstGeom>
          <a:solidFill>
            <a:srgbClr val="3085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B5394"/>
              </a:solidFill>
              <a:highlight>
                <a:srgbClr val="073763"/>
              </a:highlight>
            </a:endParaRPr>
          </a:p>
        </p:txBody>
      </p:sp>
      <p:pic>
        <p:nvPicPr>
          <p:cNvPr id="21" name="Google Shape;21;p4"/>
          <p:cNvPicPr preferRelativeResize="0"/>
          <p:nvPr/>
        </p:nvPicPr>
        <p:blipFill>
          <a:blip r:embed="rId2">
            <a:alphaModFix/>
          </a:blip>
          <a:stretch>
            <a:fillRect/>
          </a:stretch>
        </p:blipFill>
        <p:spPr>
          <a:xfrm>
            <a:off x="8141850" y="69675"/>
            <a:ext cx="593550" cy="5935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6" name="Google Shape;3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0" name="Google Shape;4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arxiv.org/abs/2006.07869"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8" y="1630017"/>
            <a:ext cx="8520600" cy="653591"/>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2800" b="1" dirty="0">
                <a:latin typeface="Raleway"/>
                <a:ea typeface="Raleway"/>
                <a:cs typeface="Raleway"/>
                <a:sym typeface="Raleway"/>
              </a:rPr>
              <a:t>Title</a:t>
            </a:r>
            <a:endParaRPr sz="2800" b="1" dirty="0">
              <a:latin typeface="Raleway"/>
              <a:ea typeface="Raleway"/>
              <a:cs typeface="Raleway"/>
              <a:sym typeface="Raleway"/>
            </a:endParaRPr>
          </a:p>
        </p:txBody>
      </p:sp>
      <p:sp>
        <p:nvSpPr>
          <p:cNvPr id="57" name="Google Shape;57;p13"/>
          <p:cNvSpPr txBox="1">
            <a:spLocks noGrp="1"/>
          </p:cNvSpPr>
          <p:nvPr>
            <p:ph type="subTitle" idx="1"/>
          </p:nvPr>
        </p:nvSpPr>
        <p:spPr>
          <a:xfrm>
            <a:off x="295650" y="2571750"/>
            <a:ext cx="8552700" cy="5025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Clr>
                <a:schemeClr val="dk1"/>
              </a:buClr>
              <a:buSzPts val="1100"/>
              <a:buFont typeface="Arial"/>
              <a:buNone/>
            </a:pPr>
            <a:r>
              <a:rPr lang="en" sz="1600" dirty="0">
                <a:latin typeface="Lato"/>
                <a:ea typeface="Lato"/>
                <a:cs typeface="Lato"/>
                <a:sym typeface="Lato"/>
              </a:rPr>
              <a:t>Georgios Papoudakis, Filippos Christianos, Lukas Schäfer, Stefano V. Albrecht</a:t>
            </a:r>
            <a:endParaRPr sz="1700" dirty="0"/>
          </a:p>
        </p:txBody>
      </p:sp>
      <p:sp>
        <p:nvSpPr>
          <p:cNvPr id="58" name="Google Shape;58;p13"/>
          <p:cNvSpPr/>
          <p:nvPr/>
        </p:nvSpPr>
        <p:spPr>
          <a:xfrm>
            <a:off x="8026475" y="149775"/>
            <a:ext cx="907800" cy="83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roup 6">
            <a:extLst>
              <a:ext uri="{FF2B5EF4-FFF2-40B4-BE49-F238E27FC236}">
                <a16:creationId xmlns:a16="http://schemas.microsoft.com/office/drawing/2014/main" id="{856DE228-AE44-6F4D-6F4F-C30CCFA238D6}"/>
              </a:ext>
            </a:extLst>
          </p:cNvPr>
          <p:cNvGrpSpPr/>
          <p:nvPr/>
        </p:nvGrpSpPr>
        <p:grpSpPr>
          <a:xfrm>
            <a:off x="4234620" y="3872483"/>
            <a:ext cx="4613730" cy="738633"/>
            <a:chOff x="4234620" y="3872483"/>
            <a:chExt cx="4613730" cy="738633"/>
          </a:xfrm>
        </p:grpSpPr>
        <p:sp>
          <p:nvSpPr>
            <p:cNvPr id="59" name="Google Shape;59;p13"/>
            <p:cNvSpPr txBox="1"/>
            <p:nvPr/>
          </p:nvSpPr>
          <p:spPr>
            <a:xfrm>
              <a:off x="5061150" y="3872483"/>
              <a:ext cx="3787200"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rgbClr val="000000"/>
                </a:buClr>
                <a:buSzPts val="935"/>
                <a:buFont typeface="Arial"/>
                <a:buNone/>
              </a:pPr>
              <a:r>
                <a:rPr lang="en" sz="1200" b="1" dirty="0">
                  <a:solidFill>
                    <a:srgbClr val="308576"/>
                  </a:solidFill>
                </a:rPr>
                <a:t>Autonomous Agents Research Group</a:t>
              </a:r>
              <a:endParaRPr sz="1200" b="1" dirty="0">
                <a:solidFill>
                  <a:srgbClr val="308576"/>
                </a:solidFill>
              </a:endParaRPr>
            </a:p>
            <a:p>
              <a:pPr marL="0" lvl="0" indent="0" algn="l" rtl="0">
                <a:spcBef>
                  <a:spcPts val="0"/>
                </a:spcBef>
                <a:spcAft>
                  <a:spcPts val="0"/>
                </a:spcAft>
                <a:buClr>
                  <a:srgbClr val="000000"/>
                </a:buClr>
                <a:buSzPts val="935"/>
                <a:buFont typeface="Arial"/>
                <a:buNone/>
              </a:pPr>
              <a:r>
                <a:rPr lang="en-GB" sz="1200" dirty="0">
                  <a:solidFill>
                    <a:srgbClr val="595959"/>
                  </a:solidFill>
                </a:rPr>
                <a:t>College of Computing &amp; Data Science</a:t>
              </a:r>
              <a:endParaRPr sz="1200" dirty="0">
                <a:solidFill>
                  <a:srgbClr val="595959"/>
                </a:solidFill>
              </a:endParaRPr>
            </a:p>
            <a:p>
              <a:pPr marL="0" lvl="0" indent="0" algn="l" rtl="0">
                <a:spcBef>
                  <a:spcPts val="0"/>
                </a:spcBef>
                <a:spcAft>
                  <a:spcPts val="0"/>
                </a:spcAft>
                <a:buClr>
                  <a:srgbClr val="000000"/>
                </a:buClr>
                <a:buSzPts val="935"/>
                <a:buFont typeface="Arial"/>
                <a:buNone/>
              </a:pPr>
              <a:r>
                <a:rPr lang="en" sz="1200" dirty="0">
                  <a:solidFill>
                    <a:srgbClr val="595959"/>
                  </a:solidFill>
                </a:rPr>
                <a:t>NTU Singapore</a:t>
              </a:r>
              <a:endParaRPr sz="1200" dirty="0">
                <a:solidFill>
                  <a:srgbClr val="595959"/>
                </a:solidFill>
              </a:endParaRPr>
            </a:p>
          </p:txBody>
        </p:sp>
        <p:pic>
          <p:nvPicPr>
            <p:cNvPr id="60" name="Google Shape;60;p13"/>
            <p:cNvPicPr preferRelativeResize="0"/>
            <p:nvPr/>
          </p:nvPicPr>
          <p:blipFill>
            <a:blip r:embed="rId3">
              <a:alphaModFix/>
            </a:blip>
            <a:stretch>
              <a:fillRect/>
            </a:stretch>
          </p:blipFill>
          <p:spPr>
            <a:xfrm>
              <a:off x="4234620" y="3893092"/>
              <a:ext cx="709100" cy="709100"/>
            </a:xfrm>
            <a:prstGeom prst="rect">
              <a:avLst/>
            </a:prstGeom>
            <a:noFill/>
            <a:ln>
              <a:noFill/>
            </a:ln>
          </p:spPr>
        </p:pic>
      </p:grpSp>
      <p:pic>
        <p:nvPicPr>
          <p:cNvPr id="4" name="Picture 3">
            <a:extLst>
              <a:ext uri="{FF2B5EF4-FFF2-40B4-BE49-F238E27FC236}">
                <a16:creationId xmlns:a16="http://schemas.microsoft.com/office/drawing/2014/main" id="{6AB55655-82D4-4265-3C4C-8DAB49FA3796}"/>
              </a:ext>
            </a:extLst>
          </p:cNvPr>
          <p:cNvPicPr>
            <a:picLocks noChangeAspect="1"/>
          </p:cNvPicPr>
          <p:nvPr/>
        </p:nvPicPr>
        <p:blipFill>
          <a:blip r:embed="rId4"/>
          <a:stretch>
            <a:fillRect/>
          </a:stretch>
        </p:blipFill>
        <p:spPr>
          <a:xfrm>
            <a:off x="1637006" y="3892925"/>
            <a:ext cx="1915021" cy="7092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p:nvPr/>
        </p:nvSpPr>
        <p:spPr>
          <a:xfrm>
            <a:off x="514350" y="1151850"/>
            <a:ext cx="7237200" cy="3829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2"/>
              </a:buClr>
              <a:buSzPts val="1600"/>
              <a:buAutoNum type="arabicPeriod"/>
            </a:pPr>
            <a:r>
              <a:rPr lang="en" sz="1600">
                <a:solidFill>
                  <a:schemeClr val="dk2"/>
                </a:solidFill>
              </a:rPr>
              <a:t>Introduction and Motivation</a:t>
            </a:r>
            <a:br>
              <a:rPr lang="en" sz="1600">
                <a:solidFill>
                  <a:schemeClr val="dk2"/>
                </a:solidFill>
              </a:rPr>
            </a:br>
            <a:endParaRPr sz="1600">
              <a:solidFill>
                <a:schemeClr val="dk2"/>
              </a:solidFill>
            </a:endParaRPr>
          </a:p>
          <a:p>
            <a:pPr marL="457200" lvl="0" indent="-330200" algn="l" rtl="0">
              <a:lnSpc>
                <a:spcPct val="115000"/>
              </a:lnSpc>
              <a:spcBef>
                <a:spcPts val="0"/>
              </a:spcBef>
              <a:spcAft>
                <a:spcPts val="0"/>
              </a:spcAft>
              <a:buClr>
                <a:srgbClr val="D9D9D9"/>
              </a:buClr>
              <a:buSzPts val="1600"/>
              <a:buAutoNum type="arabicPeriod"/>
            </a:pPr>
            <a:r>
              <a:rPr lang="en" sz="1600">
                <a:solidFill>
                  <a:srgbClr val="D9D9D9"/>
                </a:solidFill>
              </a:rPr>
              <a:t>Algorithms</a:t>
            </a:r>
            <a:br>
              <a:rPr lang="en" sz="1600">
                <a:solidFill>
                  <a:srgbClr val="D9D9D9"/>
                </a:solidFill>
              </a:rPr>
            </a:br>
            <a:endParaRPr sz="1600">
              <a:solidFill>
                <a:srgbClr val="D9D9D9"/>
              </a:solidFill>
            </a:endParaRPr>
          </a:p>
          <a:p>
            <a:pPr marL="457200" lvl="0" indent="-330200" algn="l" rtl="0">
              <a:lnSpc>
                <a:spcPct val="115000"/>
              </a:lnSpc>
              <a:spcBef>
                <a:spcPts val="0"/>
              </a:spcBef>
              <a:spcAft>
                <a:spcPts val="0"/>
              </a:spcAft>
              <a:buClr>
                <a:srgbClr val="D9D9D9"/>
              </a:buClr>
              <a:buSzPts val="1600"/>
              <a:buAutoNum type="arabicPeriod"/>
            </a:pPr>
            <a:r>
              <a:rPr lang="en" sz="1600">
                <a:solidFill>
                  <a:srgbClr val="D9D9D9"/>
                </a:solidFill>
              </a:rPr>
              <a:t>Evaluation Environments</a:t>
            </a:r>
            <a:br>
              <a:rPr lang="en" sz="1600">
                <a:solidFill>
                  <a:srgbClr val="D9D9D9"/>
                </a:solidFill>
              </a:rPr>
            </a:br>
            <a:endParaRPr sz="1600">
              <a:solidFill>
                <a:srgbClr val="D9D9D9"/>
              </a:solidFill>
            </a:endParaRPr>
          </a:p>
          <a:p>
            <a:pPr marL="457200" lvl="0" indent="-330200" algn="l" rtl="0">
              <a:lnSpc>
                <a:spcPct val="115000"/>
              </a:lnSpc>
              <a:spcBef>
                <a:spcPts val="0"/>
              </a:spcBef>
              <a:spcAft>
                <a:spcPts val="0"/>
              </a:spcAft>
              <a:buClr>
                <a:srgbClr val="D9D9D9"/>
              </a:buClr>
              <a:buSzPts val="1600"/>
              <a:buAutoNum type="arabicPeriod"/>
            </a:pPr>
            <a:r>
              <a:rPr lang="en" sz="1600">
                <a:solidFill>
                  <a:srgbClr val="D9D9D9"/>
                </a:solidFill>
              </a:rPr>
              <a:t>Evaluation Metrics</a:t>
            </a:r>
            <a:br>
              <a:rPr lang="en" sz="1600">
                <a:solidFill>
                  <a:srgbClr val="D9D9D9"/>
                </a:solidFill>
              </a:rPr>
            </a:br>
            <a:endParaRPr sz="1600">
              <a:solidFill>
                <a:srgbClr val="D9D9D9"/>
              </a:solidFill>
            </a:endParaRPr>
          </a:p>
          <a:p>
            <a:pPr marL="457200" lvl="0" indent="-330200" algn="l" rtl="0">
              <a:lnSpc>
                <a:spcPct val="115000"/>
              </a:lnSpc>
              <a:spcBef>
                <a:spcPts val="0"/>
              </a:spcBef>
              <a:spcAft>
                <a:spcPts val="0"/>
              </a:spcAft>
              <a:buClr>
                <a:srgbClr val="D9D9D9"/>
              </a:buClr>
              <a:buSzPts val="1600"/>
              <a:buAutoNum type="arabicPeriod"/>
            </a:pPr>
            <a:r>
              <a:rPr lang="en" sz="1600">
                <a:solidFill>
                  <a:srgbClr val="D9D9D9"/>
                </a:solidFill>
              </a:rPr>
              <a:t>Results</a:t>
            </a:r>
            <a:br>
              <a:rPr lang="en" sz="1600">
                <a:solidFill>
                  <a:srgbClr val="D9D9D9"/>
                </a:solidFill>
              </a:rPr>
            </a:br>
            <a:endParaRPr sz="1600">
              <a:solidFill>
                <a:srgbClr val="D9D9D9"/>
              </a:solidFill>
            </a:endParaRPr>
          </a:p>
          <a:p>
            <a:pPr marL="457200" lvl="0" indent="-330200" algn="l" rtl="0">
              <a:lnSpc>
                <a:spcPct val="115000"/>
              </a:lnSpc>
              <a:spcBef>
                <a:spcPts val="0"/>
              </a:spcBef>
              <a:spcAft>
                <a:spcPts val="0"/>
              </a:spcAft>
              <a:buClr>
                <a:srgbClr val="D9D9D9"/>
              </a:buClr>
              <a:buSzPts val="1600"/>
              <a:buAutoNum type="arabicPeriod"/>
            </a:pPr>
            <a:r>
              <a:rPr lang="en" sz="1600">
                <a:solidFill>
                  <a:srgbClr val="D9D9D9"/>
                </a:solidFill>
              </a:rPr>
              <a:t>Discussion</a:t>
            </a:r>
            <a:br>
              <a:rPr lang="en" sz="1600">
                <a:solidFill>
                  <a:srgbClr val="D9D9D9"/>
                </a:solidFill>
              </a:rPr>
            </a:br>
            <a:endParaRPr sz="1600">
              <a:solidFill>
                <a:srgbClr val="D9D9D9"/>
              </a:solidFill>
            </a:endParaRPr>
          </a:p>
          <a:p>
            <a:pPr marL="457200" lvl="0" indent="-330200" algn="l" rtl="0">
              <a:lnSpc>
                <a:spcPct val="115000"/>
              </a:lnSpc>
              <a:spcBef>
                <a:spcPts val="0"/>
              </a:spcBef>
              <a:spcAft>
                <a:spcPts val="0"/>
              </a:spcAft>
              <a:buClr>
                <a:srgbClr val="D9D9D9"/>
              </a:buClr>
              <a:buSzPts val="1600"/>
              <a:buAutoNum type="arabicPeriod"/>
            </a:pPr>
            <a:r>
              <a:rPr lang="en" sz="1600">
                <a:solidFill>
                  <a:srgbClr val="D9D9D9"/>
                </a:solidFill>
              </a:rPr>
              <a:t>Conclusion</a:t>
            </a:r>
            <a:endParaRPr sz="16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972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latin typeface="Raleway"/>
                <a:ea typeface="Raleway"/>
                <a:cs typeface="Raleway"/>
                <a:sym typeface="Raleway"/>
              </a:rPr>
              <a:t>Introduction and Motivation </a:t>
            </a:r>
            <a:endParaRPr b="1">
              <a:latin typeface="Raleway"/>
              <a:ea typeface="Raleway"/>
              <a:cs typeface="Raleway"/>
              <a:sym typeface="Raleway"/>
            </a:endParaRPr>
          </a:p>
        </p:txBody>
      </p:sp>
      <p:sp>
        <p:nvSpPr>
          <p:cNvPr id="71" name="Google Shape;71;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0" algn="l" rtl="0">
              <a:lnSpc>
                <a:spcPct val="200000"/>
              </a:lnSpc>
              <a:spcBef>
                <a:spcPts val="0"/>
              </a:spcBef>
              <a:spcAft>
                <a:spcPts val="0"/>
              </a:spcAft>
              <a:buNone/>
            </a:pPr>
            <a:endParaRPr/>
          </a:p>
          <a:p>
            <a:pPr marL="457200" lvl="0" indent="-342900" algn="l" rtl="0">
              <a:lnSpc>
                <a:spcPct val="200000"/>
              </a:lnSpc>
              <a:spcBef>
                <a:spcPts val="1200"/>
              </a:spcBef>
              <a:spcAft>
                <a:spcPts val="0"/>
              </a:spcAft>
              <a:buSzPts val="1800"/>
              <a:buChar char="●"/>
            </a:pPr>
            <a:r>
              <a:rPr lang="en"/>
              <a:t>Lack of commonly used benchmarking environments</a:t>
            </a:r>
            <a:endParaRPr/>
          </a:p>
          <a:p>
            <a:pPr marL="457200" lvl="0" indent="-342900" algn="l" rtl="0">
              <a:lnSpc>
                <a:spcPct val="200000"/>
              </a:lnSpc>
              <a:spcBef>
                <a:spcPts val="0"/>
              </a:spcBef>
              <a:spcAft>
                <a:spcPts val="0"/>
              </a:spcAft>
              <a:buSzPts val="1800"/>
              <a:buChar char="●"/>
            </a:pPr>
            <a:r>
              <a:rPr lang="en"/>
              <a:t>Lack of consistent algorithm implementations</a:t>
            </a:r>
            <a:endParaRPr/>
          </a:p>
          <a:p>
            <a:pPr marL="457200" lvl="0" indent="0" algn="l" rtl="0">
              <a:lnSpc>
                <a:spcPct val="200000"/>
              </a:lnSpc>
              <a:spcBef>
                <a:spcPts val="1200"/>
              </a:spcBef>
              <a:spcAft>
                <a:spcPts val="1200"/>
              </a:spcAft>
              <a:buNone/>
            </a:pPr>
            <a:endParaRPr/>
          </a:p>
        </p:txBody>
      </p:sp>
      <p:sp>
        <p:nvSpPr>
          <p:cNvPr id="72" name="Google Shape;72;p15"/>
          <p:cNvSpPr txBox="1">
            <a:spLocks noGrp="1"/>
          </p:cNvSpPr>
          <p:nvPr>
            <p:ph type="sldNum" idx="12"/>
          </p:nvPr>
        </p:nvSpPr>
        <p:spPr>
          <a:xfrm>
            <a:off x="46100" y="4684100"/>
            <a:ext cx="4749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p:nvPr/>
        </p:nvSpPr>
        <p:spPr>
          <a:xfrm>
            <a:off x="2311500" y="2571750"/>
            <a:ext cx="4679400" cy="169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 i="1">
                <a:solidFill>
                  <a:schemeClr val="dk2"/>
                </a:solidFill>
              </a:rPr>
              <a:t>Contributions</a:t>
            </a:r>
            <a:r>
              <a:rPr lang="en">
                <a:solidFill>
                  <a:schemeClr val="dk2"/>
                </a:solidFill>
              </a:rPr>
              <a:t>:</a:t>
            </a:r>
            <a:endParaRPr>
              <a:solidFill>
                <a:schemeClr val="dk2"/>
              </a:solidFill>
            </a:endParaRPr>
          </a:p>
          <a:p>
            <a:pPr marL="0" lvl="0" indent="0" algn="just" rtl="0">
              <a:spcBef>
                <a:spcPts val="0"/>
              </a:spcBef>
              <a:spcAft>
                <a:spcPts val="0"/>
              </a:spcAft>
              <a:buNone/>
            </a:pPr>
            <a:r>
              <a:rPr lang="en">
                <a:solidFill>
                  <a:schemeClr val="dk2"/>
                </a:solidFill>
              </a:rPr>
              <a:t> </a:t>
            </a:r>
            <a:endParaRPr>
              <a:solidFill>
                <a:schemeClr val="dk2"/>
              </a:solidFill>
            </a:endParaRPr>
          </a:p>
          <a:p>
            <a:pPr marL="457200" lvl="0" indent="-317500" algn="just" rtl="0">
              <a:spcBef>
                <a:spcPts val="0"/>
              </a:spcBef>
              <a:spcAft>
                <a:spcPts val="0"/>
              </a:spcAft>
              <a:buClr>
                <a:schemeClr val="dk2"/>
              </a:buClr>
              <a:buSzPts val="1400"/>
              <a:buAutoNum type="arabicPeriod"/>
            </a:pPr>
            <a:r>
              <a:rPr lang="en">
                <a:solidFill>
                  <a:schemeClr val="dk2"/>
                </a:solidFill>
              </a:rPr>
              <a:t>We evaluate and compare seven MARL algorithms in 23 tasks using several evaluation metrics</a:t>
            </a:r>
            <a:endParaRPr>
              <a:solidFill>
                <a:schemeClr val="dk2"/>
              </a:solidFill>
            </a:endParaRPr>
          </a:p>
          <a:p>
            <a:pPr marL="457200" lvl="0" indent="0" algn="just" rtl="0">
              <a:spcBef>
                <a:spcPts val="0"/>
              </a:spcBef>
              <a:spcAft>
                <a:spcPts val="0"/>
              </a:spcAft>
              <a:buNone/>
            </a:pPr>
            <a:endParaRPr>
              <a:solidFill>
                <a:schemeClr val="dk2"/>
              </a:solidFill>
            </a:endParaRPr>
          </a:p>
          <a:p>
            <a:pPr marL="457200" lvl="0" indent="-317500" algn="just" rtl="0">
              <a:spcBef>
                <a:spcPts val="0"/>
              </a:spcBef>
              <a:spcAft>
                <a:spcPts val="0"/>
              </a:spcAft>
              <a:buClr>
                <a:schemeClr val="dk2"/>
              </a:buClr>
              <a:buSzPts val="1400"/>
              <a:buAutoNum type="arabicPeriod"/>
            </a:pPr>
            <a:r>
              <a:rPr lang="en">
                <a:solidFill>
                  <a:schemeClr val="dk2"/>
                </a:solidFill>
              </a:rPr>
              <a:t>We discuss and analyse the main benefits and limitations of the evaluated algorithms</a:t>
            </a:r>
            <a:endParaRPr>
              <a:solidFill>
                <a:schemeClr val="dk2"/>
              </a:solidFill>
            </a:endParaRPr>
          </a:p>
        </p:txBody>
      </p:sp>
      <p:sp>
        <p:nvSpPr>
          <p:cNvPr id="78" name="Google Shape;78;p16"/>
          <p:cNvSpPr txBox="1"/>
          <p:nvPr/>
        </p:nvSpPr>
        <p:spPr>
          <a:xfrm>
            <a:off x="2311500" y="976525"/>
            <a:ext cx="4521000" cy="1400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b="1">
                <a:latin typeface="Raleway"/>
                <a:ea typeface="Raleway"/>
                <a:cs typeface="Raleway"/>
                <a:sym typeface="Raleway"/>
              </a:rPr>
              <a:t>Comparative Evaluation of Cooperative Multi-Agent Deep Reinforcement Learning Algorithms</a:t>
            </a:r>
            <a:endParaRPr sz="1700" b="1">
              <a:latin typeface="Raleway"/>
              <a:ea typeface="Raleway"/>
              <a:cs typeface="Raleway"/>
              <a:sym typeface="Raleway"/>
            </a:endParaRPr>
          </a:p>
          <a:p>
            <a:pPr marL="0" lvl="0" indent="0" algn="ctr" rtl="0">
              <a:spcBef>
                <a:spcPts val="0"/>
              </a:spcBef>
              <a:spcAft>
                <a:spcPts val="0"/>
              </a:spcAft>
              <a:buNone/>
            </a:pPr>
            <a:endParaRPr/>
          </a:p>
          <a:p>
            <a:pPr marL="0" lvl="0" indent="0" algn="ctr" rtl="0">
              <a:spcBef>
                <a:spcPts val="0"/>
              </a:spcBef>
              <a:spcAft>
                <a:spcPts val="0"/>
              </a:spcAft>
              <a:buNone/>
            </a:pPr>
            <a:r>
              <a:rPr lang="en">
                <a:solidFill>
                  <a:schemeClr val="dk1"/>
                </a:solidFill>
                <a:uFill>
                  <a:noFill/>
                </a:uFill>
                <a:hlinkClick r:id="rId3">
                  <a:extLst>
                    <a:ext uri="{A12FA001-AC4F-418D-AE19-62706E023703}">
                      <ahyp:hlinkClr xmlns:ahyp="http://schemas.microsoft.com/office/drawing/2018/hyperlinkcolor" val="tx"/>
                    </a:ext>
                  </a:extLst>
                </a:hlinkClick>
              </a:rPr>
              <a:t>https://arxiv.org/abs/2006.07869</a:t>
            </a:r>
            <a:endParaRPr sz="1700">
              <a:solidFill>
                <a:schemeClr val="dk1"/>
              </a:solidFill>
            </a:endParaRPr>
          </a:p>
        </p:txBody>
      </p:sp>
      <p:sp>
        <p:nvSpPr>
          <p:cNvPr id="79" name="Google Shape;79;p16"/>
          <p:cNvSpPr txBox="1"/>
          <p:nvPr/>
        </p:nvSpPr>
        <p:spPr>
          <a:xfrm>
            <a:off x="1310300" y="2087350"/>
            <a:ext cx="161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rgbClr val="FFFFFF"/>
                </a:solidFill>
              </a:rPr>
              <a:t>Contributions:</a:t>
            </a:r>
            <a:endParaRPr>
              <a:solidFill>
                <a:srgbClr val="FFFFFF"/>
              </a:solidFill>
            </a:endParaRPr>
          </a:p>
        </p:txBody>
      </p:sp>
      <p:pic>
        <p:nvPicPr>
          <p:cNvPr id="80" name="Google Shape;80;p16"/>
          <p:cNvPicPr preferRelativeResize="0"/>
          <p:nvPr/>
        </p:nvPicPr>
        <p:blipFill>
          <a:blip r:embed="rId4">
            <a:alphaModFix/>
          </a:blip>
          <a:stretch>
            <a:fillRect/>
          </a:stretch>
        </p:blipFill>
        <p:spPr>
          <a:xfrm>
            <a:off x="311700" y="131050"/>
            <a:ext cx="3381844" cy="522725"/>
          </a:xfrm>
          <a:prstGeom prst="rect">
            <a:avLst/>
          </a:prstGeom>
          <a:noFill/>
          <a:ln>
            <a:noFill/>
          </a:ln>
        </p:spPr>
      </p:pic>
      <p:sp>
        <p:nvSpPr>
          <p:cNvPr id="81" name="Google Shape;81;p16"/>
          <p:cNvSpPr/>
          <p:nvPr/>
        </p:nvSpPr>
        <p:spPr>
          <a:xfrm>
            <a:off x="8026475" y="149775"/>
            <a:ext cx="907800" cy="83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p:nvPr/>
        </p:nvSpPr>
        <p:spPr>
          <a:xfrm>
            <a:off x="767900" y="1101125"/>
            <a:ext cx="8004900" cy="4002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 sz="800">
                <a:solidFill>
                  <a:schemeClr val="dk2"/>
                </a:solidFill>
              </a:rPr>
              <a:t>[1] Stephanie CY Chan, Sam Fishman, John Canny, Anoop Korattikara, and Sergio Guadarrama. 2020. Measuring the Reliability of Reinforcement Learning Algorithms. International Conference on Learning Representations (2020).</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highlight>
                  <a:srgbClr val="FFFFFF"/>
                </a:highlight>
              </a:rPr>
              <a:t>[2] Filippos Christianos, Georgios Papoudakis, Arrasy Rahman, and Stefano V. Albrecht. "Scaling Multi-Agent Reinforcement Learning with Selective Parameter Sharing." ALA  Workshop (2021).</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[3] Caroline Claus and Craig Boutilier. 1998. The dynamics of reinforcement learning in cooperative multiagent systems. AAAI Conference on Artificial Intelligence (1998).</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[4] Prafulla Dhariwal, Christopher Hesse, Oleg Klimov, Alex Nichol, Matthias Plappert, Alec Radford, John Schulman, Szymon Sidor, Yuhuai Wu, and Peter Zhokhov. 2017. OpenAI Baselines. https://github.com/openai/baselines.</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[5] Jakob N Foerster, Gregory Farquhar, Triantafyllos Afouras, Nantas Nardelli, and Shimon Whiteson. 2018. Counterfactual multi-agent policy gradients. AAAI Conference on Artificial Intelligence (2018).</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[6] Volodymyr Mnih, Adria Puigdomenech Badia, Mehdi Mirza, Alex Graves, Timothy Lillicrap, Tim Harley, David Silver, and Koray Kavukcuoglu. 2016. Asynchronous methods for deep reinforcement learning. International Conference on Machine Learning (2016).</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[7] Ryan Lowe, Yi Wu, Aviv Tamar, Jean Harb, OpenAI Pieter Abbeel, and Igor Mordatch. 2017. Multi-agent actor-critic for mixed cooperative-competitive</a:t>
            </a:r>
            <a:endParaRPr sz="800">
              <a:solidFill>
                <a:schemeClr val="dk2"/>
              </a:solidFill>
            </a:endParaRPr>
          </a:p>
          <a:p>
            <a:pPr marL="0" lvl="0" indent="0" algn="just" rtl="0">
              <a:spcBef>
                <a:spcPts val="0"/>
              </a:spcBef>
              <a:spcAft>
                <a:spcPts val="0"/>
              </a:spcAft>
              <a:buNone/>
            </a:pPr>
            <a:r>
              <a:rPr lang="en" sz="800">
                <a:solidFill>
                  <a:schemeClr val="dk2"/>
                </a:solidFill>
              </a:rPr>
              <a:t>environments. Neural Information Processing Systems (2017).</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[8] Tabish Rashid, Mikayel Samvelyan, Christian Schroeder De Witt, Gregory Farquhar, Jakob Foerster, and Shimon Whiteson. 2018. QMIX: monotonic value function factorisation for deep multi-agent reinforcement learning. International Conference on Machine Learning (2018).</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[9] Mikayel Samvelyan, Tabish Rashid, Christian Schroeder de Witt, Gregory Farquhar, Nantas Nardelli, Tim GJ Rudner, Chia-Man Hung, Philip HS Torr, Jakob Foerster, and Shimon Whiteson. 2019. The StarCraft multi-agent challenge. (2019).</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None/>
            </a:pPr>
            <a:r>
              <a:rPr lang="en" sz="800">
                <a:solidFill>
                  <a:schemeClr val="dk2"/>
                </a:solidFill>
              </a:rPr>
              <a:t>[10] Peter Sunehag, Guy Lever, Audrunas Gruslys, Wojciech Marian Czarnecki, Vinicius Zambaldi, Max Jaderberg, Marc Lanctot, Nicolas Sonnerat, Joel Z Leibo, Karl Tuyls, et al. 2018. Value-Decomposition networks for cooperative multi-agent learning. International Conference on Autonomous Agents and Multi-Agent Systems (2018).</a:t>
            </a:r>
            <a:endParaRPr sz="800">
              <a:solidFill>
                <a:schemeClr val="dk2"/>
              </a:solidFill>
            </a:endParaRPr>
          </a:p>
          <a:p>
            <a:pPr marL="0" lvl="0" indent="0" algn="just" rtl="0">
              <a:spcBef>
                <a:spcPts val="0"/>
              </a:spcBef>
              <a:spcAft>
                <a:spcPts val="0"/>
              </a:spcAft>
              <a:buNone/>
            </a:pPr>
            <a:endParaRPr sz="800">
              <a:solidFill>
                <a:schemeClr val="dk2"/>
              </a:solidFill>
            </a:endParaRPr>
          </a:p>
          <a:p>
            <a:pPr marL="0" lvl="0" indent="0" algn="just" rtl="0">
              <a:spcBef>
                <a:spcPts val="0"/>
              </a:spcBef>
              <a:spcAft>
                <a:spcPts val="0"/>
              </a:spcAft>
              <a:buClr>
                <a:schemeClr val="dk1"/>
              </a:buClr>
              <a:buSzPts val="1100"/>
              <a:buFont typeface="Arial"/>
              <a:buNone/>
            </a:pPr>
            <a:r>
              <a:rPr lang="en" sz="800">
                <a:solidFill>
                  <a:schemeClr val="dk2"/>
                </a:solidFill>
              </a:rPr>
              <a:t>[11] Ming Tan. Multi-agent reinforcement learning: Independent vs. cooperative agents. International Conference on Machine Learning (1993).</a:t>
            </a:r>
            <a:endParaRPr sz="800">
              <a:solidFill>
                <a:schemeClr val="dk2"/>
              </a:solidFill>
            </a:endParaRPr>
          </a:p>
          <a:p>
            <a:pPr marL="0" lvl="0" indent="0" algn="just" rtl="0">
              <a:spcBef>
                <a:spcPts val="0"/>
              </a:spcBef>
              <a:spcAft>
                <a:spcPts val="0"/>
              </a:spcAft>
              <a:buNone/>
            </a:pPr>
            <a:endParaRPr sz="800">
              <a:solidFill>
                <a:schemeClr val="dk2"/>
              </a:solidFill>
            </a:endParaRPr>
          </a:p>
        </p:txBody>
      </p:sp>
      <p:sp>
        <p:nvSpPr>
          <p:cNvPr id="87" name="Google Shape;87;p17"/>
          <p:cNvSpPr txBox="1"/>
          <p:nvPr/>
        </p:nvSpPr>
        <p:spPr>
          <a:xfrm>
            <a:off x="767900" y="623400"/>
            <a:ext cx="60645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latin typeface="Raleway"/>
                <a:ea typeface="Raleway"/>
                <a:cs typeface="Raleway"/>
                <a:sym typeface="Raleway"/>
              </a:rPr>
              <a:t>References</a:t>
            </a:r>
            <a:endParaRPr sz="1700">
              <a:solidFill>
                <a:schemeClr val="dk1"/>
              </a:solidFill>
            </a:endParaRPr>
          </a:p>
        </p:txBody>
      </p:sp>
      <p:pic>
        <p:nvPicPr>
          <p:cNvPr id="88" name="Google Shape;88;p17"/>
          <p:cNvPicPr preferRelativeResize="0"/>
          <p:nvPr/>
        </p:nvPicPr>
        <p:blipFill>
          <a:blip r:embed="rId3">
            <a:alphaModFix/>
          </a:blip>
          <a:stretch>
            <a:fillRect/>
          </a:stretch>
        </p:blipFill>
        <p:spPr>
          <a:xfrm>
            <a:off x="311700" y="131050"/>
            <a:ext cx="3381844" cy="522725"/>
          </a:xfrm>
          <a:prstGeom prst="rect">
            <a:avLst/>
          </a:prstGeom>
          <a:noFill/>
          <a:ln>
            <a:noFill/>
          </a:ln>
        </p:spPr>
      </p:pic>
      <p:sp>
        <p:nvSpPr>
          <p:cNvPr id="89" name="Google Shape;89;p17"/>
          <p:cNvSpPr/>
          <p:nvPr/>
        </p:nvSpPr>
        <p:spPr>
          <a:xfrm>
            <a:off x="8026475" y="149775"/>
            <a:ext cx="907800" cy="833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554</Words>
  <Application>Microsoft Macintosh PowerPoint</Application>
  <PresentationFormat>On-screen Show (16:9)</PresentationFormat>
  <Paragraphs>49</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Raleway</vt:lpstr>
      <vt:lpstr>Lato</vt:lpstr>
      <vt:lpstr>Simple Light</vt:lpstr>
      <vt:lpstr>Title</vt:lpstr>
      <vt:lpstr>PowerPoint Presentation</vt:lpstr>
      <vt:lpstr>Introduction and Motivation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Stefano V. Albrecht (Assoc Prof)</cp:lastModifiedBy>
  <cp:revision>1</cp:revision>
  <dcterms:modified xsi:type="dcterms:W3CDTF">2026-08-09T14:30:36Z</dcterms:modified>
</cp:coreProperties>
</file>